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1"/>
  </p:sldMasterIdLst>
  <p:sldIdLst>
    <p:sldId id="343" r:id="rId2"/>
    <p:sldId id="350" r:id="rId3"/>
    <p:sldId id="383" r:id="rId4"/>
    <p:sldId id="284" r:id="rId5"/>
    <p:sldId id="351" r:id="rId6"/>
    <p:sldId id="353" r:id="rId7"/>
    <p:sldId id="354" r:id="rId8"/>
    <p:sldId id="352" r:id="rId9"/>
    <p:sldId id="361" r:id="rId10"/>
    <p:sldId id="362" r:id="rId11"/>
    <p:sldId id="363" r:id="rId12"/>
    <p:sldId id="364" r:id="rId13"/>
    <p:sldId id="365" r:id="rId14"/>
    <p:sldId id="356" r:id="rId15"/>
    <p:sldId id="341" r:id="rId16"/>
    <p:sldId id="366" r:id="rId17"/>
    <p:sldId id="367" r:id="rId18"/>
    <p:sldId id="370" r:id="rId19"/>
    <p:sldId id="371" r:id="rId20"/>
    <p:sldId id="372" r:id="rId21"/>
    <p:sldId id="373" r:id="rId22"/>
    <p:sldId id="374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4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568B38-2B7C-4B48-8F15-F966AB5F0873}">
          <p14:sldIdLst>
            <p14:sldId id="343"/>
            <p14:sldId id="350"/>
            <p14:sldId id="383"/>
          </p14:sldIdLst>
        </p14:section>
        <p14:section name="Sentiment Analysis" id="{E969FB56-C275-4DB7-A408-B8477DCB708B}">
          <p14:sldIdLst>
            <p14:sldId id="284"/>
            <p14:sldId id="351"/>
            <p14:sldId id="353"/>
            <p14:sldId id="354"/>
          </p14:sldIdLst>
        </p14:section>
        <p14:section name="SENSEX data" id="{211A613D-D8D8-4BA7-A444-7900D76F0836}">
          <p14:sldIdLst>
            <p14:sldId id="352"/>
          </p14:sldIdLst>
        </p14:section>
        <p14:section name="Applying Regression" id="{5B0F57AC-338A-47C6-9507-F42512FC5015}">
          <p14:sldIdLst>
            <p14:sldId id="361"/>
            <p14:sldId id="362"/>
            <p14:sldId id="363"/>
            <p14:sldId id="364"/>
            <p14:sldId id="365"/>
          </p14:sldIdLst>
        </p14:section>
        <p14:section name="Merging The Data" id="{E27F53C5-0C2E-46FD-996D-C7B52FCFF952}">
          <p14:sldIdLst>
            <p14:sldId id="356"/>
          </p14:sldIdLst>
        </p14:section>
        <p14:section name="ARIMA: IDENTIFICATION" id="{A7C6B676-421F-4770-9BA9-FD603CA84990}">
          <p14:sldIdLst>
            <p14:sldId id="341"/>
            <p14:sldId id="366"/>
            <p14:sldId id="367"/>
            <p14:sldId id="370"/>
          </p14:sldIdLst>
        </p14:section>
        <p14:section name="Estimation" id="{A1775EF3-B8B0-4239-BA3F-3F309A549C95}">
          <p14:sldIdLst>
            <p14:sldId id="371"/>
            <p14:sldId id="372"/>
          </p14:sldIdLst>
        </p14:section>
        <p14:section name="DIAGNOSIS" id="{D5279E29-A9E7-4B79-B1C6-D925CB3D257D}">
          <p14:sldIdLst>
            <p14:sldId id="373"/>
            <p14:sldId id="374"/>
          </p14:sldIdLst>
        </p14:section>
        <p14:section name="FORECAST" id="{0EFBF0CB-801C-48C1-823F-3F72C1D18D24}">
          <p14:sldIdLst>
            <p14:sldId id="376"/>
          </p14:sldIdLst>
        </p14:section>
        <p14:section name="ARIMAX" id="{F0DF5608-D321-4C1A-945E-49A468F3C634}">
          <p14:sldIdLst>
            <p14:sldId id="377"/>
            <p14:sldId id="378"/>
            <p14:sldId id="379"/>
          </p14:sldIdLst>
        </p14:section>
        <p14:section name="ADDITIONAL: SCRAPING DATA" id="{CEA94BAB-FEB4-47E3-B491-3C194A473618}">
          <p14:sldIdLst>
            <p14:sldId id="380"/>
            <p14:sldId id="381"/>
            <p14:sldId id="382"/>
          </p14:sldIdLst>
        </p14:section>
        <p14:section name="END" id="{AD914938-BA7B-43F0-B545-C31702FDC133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DEFF7"/>
    <a:srgbClr val="D0D1D9"/>
    <a:srgbClr val="F6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34" autoAdjust="0"/>
  </p:normalViewPr>
  <p:slideViewPr>
    <p:cSldViewPr snapToGrid="0">
      <p:cViewPr varScale="1">
        <p:scale>
          <a:sx n="63" d="100"/>
          <a:sy n="63" d="100"/>
        </p:scale>
        <p:origin x="6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8/3/2020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hyperlink" Target="https://www.investopedia.com/terms/m/macd.asp#:~:text=Moving%20Average%20Convergence%20Divergence%20(MACD)%20is%20a%20trend%2Dfollowing,from%20the%2012%2Dperiod%20EMA." TargetMode="External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hyperlink" Target="https://www.investopedia.com/terms/s/stochasticoscillator.asp#:~:text=The%20stochastic%20oscillator%20was%20developed,typically%20a%2014%2Dday%20period." TargetMode="External"/><Relationship Id="rId10" Type="http://schemas.openxmlformats.org/officeDocument/2006/relationships/image" Target="../media/image15.emf"/><Relationship Id="rId4" Type="http://schemas.openxmlformats.org/officeDocument/2006/relationships/hyperlink" Target="http://technical.traders.com/tradersonline/display.asp?art=4011" TargetMode="External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1287272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INTEGRATING MARKET SENTIMENTS WITH ARIMA/ARIMAX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29200"/>
            <a:ext cx="10058400" cy="758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PRESENTED BY: </a:t>
            </a:r>
            <a:r>
              <a:rPr lang="en-US" cap="none" dirty="0"/>
              <a:t>Pritha Tyagi (Batch 2018-2020, IMI New Delhi)</a:t>
            </a:r>
          </a:p>
          <a:p>
            <a:r>
              <a:rPr lang="en-US" cap="none" dirty="0"/>
              <a:t>MENTORED BY: Dr. Kakali Kanjilal (Professor, IMI New Delhi)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C9C98-9C9A-4235-99C5-04A99F75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51" y="1753808"/>
            <a:ext cx="6106675" cy="3633470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4EE05BA-7CEA-4A51-9E20-740A43C7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/>
          <a:lstStyle/>
          <a:p>
            <a:r>
              <a:rPr lang="en-US" dirty="0"/>
              <a:t>LINEAR REGRESSION:</a:t>
            </a:r>
            <a:br>
              <a:rPr lang="en-US" dirty="0"/>
            </a:br>
            <a:r>
              <a:rPr lang="en-US" dirty="0"/>
              <a:t>Close ~ MACD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F7840A-F29A-424E-9A89-EAE630CB3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 p value: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R-Squared value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Co-efficient sign as per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Coefficient is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Can use MACD as input variable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393871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E7D16-0A0E-4A2D-9D66-AB749721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1774931"/>
            <a:ext cx="6203950" cy="3644819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4EE05BA-7CEA-4A51-9E20-740A43C7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LINEAR REGRESSION:</a:t>
            </a:r>
            <a:br>
              <a:rPr lang="en-US" dirty="0"/>
            </a:br>
            <a:r>
              <a:rPr lang="en-US" dirty="0"/>
              <a:t>Close ~ 14 Day RSI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F7840A-F29A-424E-9A89-EAE630CB3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 p value: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R-Squared value is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Co-efficient sign as per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Coefficient is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May use 14 Day RSI as input variable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235599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C77F3-C6CC-43C5-B5A7-98F7AEE4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16" y="1901661"/>
            <a:ext cx="6247984" cy="3389530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4EE05BA-7CEA-4A51-9E20-740A43C7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LINEAR REGRESSION:</a:t>
            </a:r>
            <a:br>
              <a:rPr lang="en-US" dirty="0"/>
            </a:br>
            <a:r>
              <a:rPr lang="en-US" dirty="0"/>
              <a:t>Close ~ 14 Day S.O.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F7840A-F29A-424E-9A89-EAE630CB3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3935046" cy="3633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 p value: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R-Squared value is very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Can ignore </a:t>
            </a:r>
            <a:r>
              <a:rPr lang="en-US" dirty="0"/>
              <a:t>14 Day Stochastic Oscillator as input variable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212500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BB185-6CDB-4016-AD48-4006C62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10" y="1110433"/>
            <a:ext cx="6054030" cy="3980525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4EE05BA-7CEA-4A51-9E20-740A43C7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MULTIPLE REGRESSION:</a:t>
            </a:r>
            <a:br>
              <a:rPr lang="en-US" dirty="0"/>
            </a:br>
            <a:r>
              <a:rPr lang="en-US" dirty="0"/>
              <a:t>Close ~  MACD &amp;14 Day RSI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F7840A-F29A-424E-9A89-EAE630CB3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8"/>
            <a:ext cx="4157296" cy="32302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 p value: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R-Squared value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Co-efficient sign as per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Coefficient of MACD only is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MACD &amp; 14Day RSI are positively related hence problem of </a:t>
            </a:r>
            <a:r>
              <a:rPr lang="en-US" b="1" dirty="0"/>
              <a:t>“Multi-collinearity”.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take </a:t>
            </a:r>
            <a:r>
              <a:rPr lang="en-US" b="1" dirty="0"/>
              <a:t>only MACD </a:t>
            </a:r>
            <a:r>
              <a:rPr lang="en-US" dirty="0"/>
              <a:t>as input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19B75-4763-49E6-AAAF-E233956D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10" y="5165898"/>
            <a:ext cx="4436956" cy="885620"/>
          </a:xfrm>
          <a:prstGeom prst="rect">
            <a:avLst/>
          </a:prstGeom>
        </p:spPr>
      </p:pic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89DCC99D-677F-4967-A073-2607014EC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3585"/>
              </p:ext>
            </p:extLst>
          </p:nvPr>
        </p:nvGraphicFramePr>
        <p:xfrm>
          <a:off x="4307840" y="5511903"/>
          <a:ext cx="914400" cy="78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7840" y="5511903"/>
                        <a:ext cx="914400" cy="787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79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40206-673B-4FCC-97A1-024B24A4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807" y="633875"/>
            <a:ext cx="4527935" cy="5591175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COMBINING THE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the daily average sentiment with respective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ROWS: 115; COLUMNS: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VALUES: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TYPE: TIME-SERIES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FREQUENCY: DAILY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92AA6-93B5-493D-A619-A4B338E8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80" y="914162"/>
            <a:ext cx="7310120" cy="4897778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ARIMA MODEL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3051126" cy="3633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ACF: Values falling steadily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non-stationary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DCF1B-237D-4165-930D-262ABC6C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99" y="1870691"/>
            <a:ext cx="7102976" cy="2557070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6458493" cy="762640"/>
          </a:xfrm>
        </p:spPr>
        <p:txBody>
          <a:bodyPr anchor="ctr">
            <a:normAutofit/>
          </a:bodyPr>
          <a:lstStyle/>
          <a:p>
            <a:r>
              <a:rPr lang="en-US" dirty="0"/>
              <a:t>CONFIRMING NON-STATIONARITY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3" y="1870691"/>
            <a:ext cx="3026925" cy="3633471"/>
          </a:xfrm>
        </p:spPr>
        <p:txBody>
          <a:bodyPr>
            <a:normAutofit/>
          </a:bodyPr>
          <a:lstStyle/>
          <a:p>
            <a:r>
              <a:rPr lang="en-IN" b="1" dirty="0"/>
              <a:t>HYPOTHESIS UNIT-ROOT TEST:</a:t>
            </a:r>
          </a:p>
          <a:p>
            <a:r>
              <a:rPr lang="en-IN" dirty="0"/>
              <a:t>H0 : Series is non-stationary</a:t>
            </a:r>
          </a:p>
          <a:p>
            <a:r>
              <a:rPr lang="en-IN" dirty="0"/>
              <a:t>H1: Series is stationary</a:t>
            </a:r>
          </a:p>
          <a:p>
            <a:r>
              <a:rPr lang="en-IN" b="1" dirty="0"/>
              <a:t>INFERENCE:</a:t>
            </a:r>
          </a:p>
          <a:p>
            <a:r>
              <a:rPr lang="en-US" dirty="0"/>
              <a:t>p-value &gt; 0.05 significance level</a:t>
            </a:r>
          </a:p>
          <a:p>
            <a:r>
              <a:rPr lang="en-US" dirty="0"/>
              <a:t>Fail to reject the NULL</a:t>
            </a:r>
          </a:p>
          <a:p>
            <a:r>
              <a:rPr lang="en-US" dirty="0"/>
              <a:t>Series is non-stationary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47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D6E7A-0FC1-4E74-91B2-406D3AEA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95" y="1817334"/>
            <a:ext cx="6522663" cy="4304956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TREND DIFFERENCING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1952091"/>
            <a:ext cx="3735841" cy="3963038"/>
          </a:xfrm>
        </p:spPr>
        <p:txBody>
          <a:bodyPr>
            <a:normAutofit fontScale="92500"/>
          </a:bodyPr>
          <a:lstStyle/>
          <a:p>
            <a:r>
              <a:rPr lang="en-IN" b="1" dirty="0"/>
              <a:t>HYPOTHESIS ACF:</a:t>
            </a:r>
          </a:p>
          <a:p>
            <a:r>
              <a:rPr lang="en-IN" dirty="0"/>
              <a:t>H</a:t>
            </a:r>
            <a:r>
              <a:rPr lang="en-IN" sz="1200" dirty="0"/>
              <a:t>0 : </a:t>
            </a:r>
            <a:r>
              <a:rPr lang="en-IN" dirty="0"/>
              <a:t>There is no autocorrelation</a:t>
            </a:r>
          </a:p>
          <a:p>
            <a:r>
              <a:rPr lang="en-IN" dirty="0"/>
              <a:t>H</a:t>
            </a:r>
            <a:r>
              <a:rPr lang="en-IN" sz="1200" dirty="0"/>
              <a:t>1</a:t>
            </a:r>
            <a:r>
              <a:rPr lang="en-IN" dirty="0"/>
              <a:t>: There is autocorrelation</a:t>
            </a:r>
          </a:p>
          <a:p>
            <a:r>
              <a:rPr lang="en-IN" b="1" dirty="0"/>
              <a:t>INFERENCE:</a:t>
            </a:r>
          </a:p>
          <a:p>
            <a:r>
              <a:rPr lang="en-US" dirty="0"/>
              <a:t>All bars lying inside the confidence interval (except 1) as per ACF, hence, fail to reject the NULL</a:t>
            </a:r>
          </a:p>
          <a:p>
            <a:r>
              <a:rPr lang="en-US" dirty="0"/>
              <a:t>There is ALMOST no autocorrelation, we only want to reduce autocorrelation but not remove it completely i.e. series has become </a:t>
            </a:r>
            <a:r>
              <a:rPr lang="en-US" b="1" dirty="0"/>
              <a:t>white noise.</a:t>
            </a:r>
            <a:endParaRPr lang="en-US" dirty="0"/>
          </a:p>
          <a:p>
            <a:r>
              <a:rPr lang="en-US" dirty="0"/>
              <a:t>Cannot model the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261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A34B6-FFCF-4134-A751-A9D3DC58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84" y="933189"/>
            <a:ext cx="7591821" cy="4991622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3579447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SEASONAL DIFFERENCING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5" y="2072641"/>
            <a:ext cx="2563446" cy="412496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INFERENCE:</a:t>
            </a:r>
          </a:p>
          <a:p>
            <a:r>
              <a:rPr lang="en-US" dirty="0"/>
              <a:t>ACF &amp; PACF indicate that series has  become stationary</a:t>
            </a:r>
          </a:p>
          <a:p>
            <a:r>
              <a:rPr lang="en-US" dirty="0"/>
              <a:t>ACF shows that mix of AR &amp; MA is required for forecasting</a:t>
            </a:r>
          </a:p>
          <a:p>
            <a:r>
              <a:rPr lang="en-US" dirty="0"/>
              <a:t>PACF suggests ARIMA(1,0,1) &amp; SARIMA(1,1,1)</a:t>
            </a:r>
          </a:p>
          <a:p>
            <a:r>
              <a:rPr lang="en-US" dirty="0"/>
              <a:t>SEASONAL DIFFERENCING </a:t>
            </a:r>
            <a:r>
              <a:rPr lang="en-US" b="1" dirty="0"/>
              <a:t>yielded better result </a:t>
            </a:r>
            <a:r>
              <a:rPr lang="en-US" dirty="0"/>
              <a:t>so we will proceed with seasonal differencing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97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3343857A-DB4A-478B-9D2B-1BE69EE5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2147035"/>
            <a:ext cx="7073306" cy="3518970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3552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ARIMA(1,0,1)(1,1,1)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8944" y="2147035"/>
            <a:ext cx="3488096" cy="3768093"/>
          </a:xfrm>
        </p:spPr>
        <p:txBody>
          <a:bodyPr>
            <a:normAutofit/>
          </a:bodyPr>
          <a:lstStyle/>
          <a:p>
            <a:r>
              <a:rPr lang="en-US" dirty="0"/>
              <a:t>All Coefficients &lt;1</a:t>
            </a:r>
          </a:p>
          <a:p>
            <a:r>
              <a:rPr lang="en-US" b="1" dirty="0"/>
              <a:t>ar1</a:t>
            </a:r>
            <a:r>
              <a:rPr lang="en-US" dirty="0"/>
              <a:t> is significant since</a:t>
            </a:r>
          </a:p>
          <a:p>
            <a:r>
              <a:rPr lang="en-US" dirty="0"/>
              <a:t>      0.9553 &gt; (2*0.0364)</a:t>
            </a:r>
          </a:p>
          <a:p>
            <a:r>
              <a:rPr lang="en-US" b="1" dirty="0"/>
              <a:t>ma1</a:t>
            </a:r>
            <a:r>
              <a:rPr lang="en-US" dirty="0"/>
              <a:t> is insignificant since </a:t>
            </a:r>
          </a:p>
          <a:p>
            <a:r>
              <a:rPr lang="en-US" dirty="0"/>
              <a:t>|-0.0150|&lt; (2*0.0916)</a:t>
            </a:r>
          </a:p>
          <a:p>
            <a:r>
              <a:rPr lang="en-US" b="1" dirty="0"/>
              <a:t>sar1</a:t>
            </a:r>
            <a:r>
              <a:rPr lang="en-US" dirty="0"/>
              <a:t> is insignificant since</a:t>
            </a:r>
          </a:p>
          <a:p>
            <a:r>
              <a:rPr lang="en-US" dirty="0"/>
              <a:t> |-0.0924|&lt; (2*0.1155)</a:t>
            </a:r>
          </a:p>
          <a:p>
            <a:r>
              <a:rPr lang="en-US" b="1" dirty="0"/>
              <a:t>Sma1</a:t>
            </a:r>
            <a:r>
              <a:rPr lang="en-US" dirty="0"/>
              <a:t> is significant since</a:t>
            </a:r>
          </a:p>
          <a:p>
            <a:r>
              <a:rPr lang="en-US" dirty="0"/>
              <a:t>      |-0.8441|&gt;(2*0.0875)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6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3308350" algn="l"/>
              </a:tabLs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WILL YOU LEARN?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3F4A99-697E-493A-99D7-3E6D49930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1300479"/>
            <a:ext cx="5981171" cy="49236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Understand practical implementation of theory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Brief Introduction to sentiment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Understanding how to proceed with research/project?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Important things to keep in mind that you may miss otherwise.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How Literature Review can help.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How various techniques can come together to give a better picture.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Additional technique: Scraping NEWS Articles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3552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ARIMA(1,0,0)(0,1,1)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8944" y="2147035"/>
            <a:ext cx="2898816" cy="3768093"/>
          </a:xfrm>
        </p:spPr>
        <p:txBody>
          <a:bodyPr>
            <a:normAutofit/>
          </a:bodyPr>
          <a:lstStyle/>
          <a:p>
            <a:r>
              <a:rPr lang="en-US" dirty="0"/>
              <a:t>All Coefficients &lt;1 </a:t>
            </a:r>
          </a:p>
          <a:p>
            <a:r>
              <a:rPr lang="en-US" b="1" dirty="0"/>
              <a:t>ar1</a:t>
            </a:r>
            <a:r>
              <a:rPr lang="en-US" dirty="0"/>
              <a:t> is significant since</a:t>
            </a:r>
          </a:p>
          <a:p>
            <a:r>
              <a:rPr lang="en-US" dirty="0"/>
              <a:t>      0.9553 &gt; (2*0.0381)</a:t>
            </a:r>
          </a:p>
          <a:p>
            <a:r>
              <a:rPr lang="en-US" b="1" dirty="0"/>
              <a:t>Sma1</a:t>
            </a:r>
            <a:r>
              <a:rPr lang="en-US" dirty="0"/>
              <a:t> is significant since</a:t>
            </a:r>
          </a:p>
          <a:p>
            <a:r>
              <a:rPr lang="en-US" dirty="0"/>
              <a:t>      |-0.8441|&gt;(2*0.0752)</a:t>
            </a:r>
          </a:p>
          <a:p>
            <a:r>
              <a:rPr lang="en-US" b="1" dirty="0" err="1"/>
              <a:t>aic</a:t>
            </a:r>
            <a:r>
              <a:rPr lang="en-US" dirty="0"/>
              <a:t> reduced!</a:t>
            </a:r>
          </a:p>
          <a:p>
            <a:r>
              <a:rPr lang="en-US" b="1" dirty="0"/>
              <a:t>MAPE</a:t>
            </a:r>
            <a:r>
              <a:rPr lang="en-US" dirty="0"/>
              <a:t> very low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2" name="Picture 1" descr="A picture containing bird&#10;&#10;Description automatically generated">
            <a:extLst>
              <a:ext uri="{FF2B5EF4-FFF2-40B4-BE49-F238E27FC236}">
                <a16:creationId xmlns:a16="http://schemas.microsoft.com/office/drawing/2014/main" id="{EC826B0C-96A8-4148-B9DA-1CDE73BA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60" y="2065338"/>
            <a:ext cx="7488979" cy="38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6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656406" cy="754614"/>
          </a:xfrm>
        </p:spPr>
        <p:txBody>
          <a:bodyPr anchor="ctr">
            <a:normAutofit/>
          </a:bodyPr>
          <a:lstStyle/>
          <a:p>
            <a:r>
              <a:rPr lang="en-US" dirty="0"/>
              <a:t>BOX-LJUNG TEST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2F24CA9-34C3-CF4E-B2C6-AAC4B1BB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1777429"/>
            <a:ext cx="4157296" cy="4137699"/>
          </a:xfrm>
        </p:spPr>
        <p:txBody>
          <a:bodyPr>
            <a:normAutofit/>
          </a:bodyPr>
          <a:lstStyle/>
          <a:p>
            <a:r>
              <a:rPr lang="en-IN" b="1" dirty="0"/>
              <a:t>HYPOTHESIS BOX-LJUNG:</a:t>
            </a:r>
            <a:endParaRPr lang="en-IN" dirty="0"/>
          </a:p>
          <a:p>
            <a:r>
              <a:rPr lang="en-IN" dirty="0"/>
              <a:t>H</a:t>
            </a:r>
            <a:r>
              <a:rPr lang="en-IN" sz="1200" dirty="0"/>
              <a:t>0 : </a:t>
            </a:r>
            <a:r>
              <a:rPr lang="en-IN" dirty="0"/>
              <a:t>Residuals are random</a:t>
            </a:r>
          </a:p>
          <a:p>
            <a:r>
              <a:rPr lang="en-IN" dirty="0"/>
              <a:t>H</a:t>
            </a:r>
            <a:r>
              <a:rPr lang="en-IN" sz="1200" dirty="0"/>
              <a:t>1</a:t>
            </a:r>
            <a:r>
              <a:rPr lang="en-IN" dirty="0"/>
              <a:t>: Residuals are not random</a:t>
            </a:r>
          </a:p>
          <a:p>
            <a:r>
              <a:rPr lang="en-IN" b="1" dirty="0"/>
              <a:t>INFERENCE:</a:t>
            </a:r>
            <a:endParaRPr lang="en-IN" dirty="0"/>
          </a:p>
          <a:p>
            <a:r>
              <a:rPr lang="en-IN" dirty="0"/>
              <a:t>For all three lags i.e. long term, medium-term &amp;  short term:</a:t>
            </a:r>
          </a:p>
          <a:p>
            <a:r>
              <a:rPr lang="en-IN" dirty="0"/>
              <a:t> p-value &gt; 0.05 significance level, hence, we fail to reject the NULL i.e. errors are random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1F6FE-70A0-4692-89F9-329CB495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152525"/>
            <a:ext cx="54292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99FECD-FBB1-4D01-9A6D-27800B1F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980" y="1498919"/>
            <a:ext cx="7178040" cy="4558056"/>
          </a:xfrm>
          <a:prstGeom prst="rect">
            <a:avLst/>
          </a:prstGeom>
          <a:noFill/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698289"/>
          </a:xfrm>
        </p:spPr>
        <p:txBody>
          <a:bodyPr anchor="ctr">
            <a:normAutofit/>
          </a:bodyPr>
          <a:lstStyle/>
          <a:p>
            <a:r>
              <a:rPr lang="en-US" dirty="0"/>
              <a:t>PLOT OF RESIDUALS</a:t>
            </a:r>
          </a:p>
        </p:txBody>
      </p:sp>
    </p:spTree>
    <p:extLst>
      <p:ext uri="{BB962C8B-B14F-4D97-AF65-F5344CB8AC3E}">
        <p14:creationId xmlns:p14="http://schemas.microsoft.com/office/powerpoint/2010/main" val="184183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2F906-6223-4A2E-B366-DCF79D32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149" y="1501051"/>
            <a:ext cx="8385397" cy="4635589"/>
          </a:xfrm>
          <a:prstGeom prst="rect">
            <a:avLst/>
          </a:prstGeom>
        </p:spPr>
      </p:pic>
      <p:sp>
        <p:nvSpPr>
          <p:cNvPr id="3" name="Title 28">
            <a:extLst>
              <a:ext uri="{FF2B5EF4-FFF2-40B4-BE49-F238E27FC236}">
                <a16:creationId xmlns:a16="http://schemas.microsoft.com/office/drawing/2014/main" id="{784B8DF9-58B1-4C5D-9AD5-F75ACB8C0914}"/>
              </a:ext>
            </a:extLst>
          </p:cNvPr>
          <p:cNvSpPr txBox="1">
            <a:spLocks/>
          </p:cNvSpPr>
          <p:nvPr/>
        </p:nvSpPr>
        <p:spPr>
          <a:xfrm>
            <a:off x="660493" y="497209"/>
            <a:ext cx="4656406" cy="7546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224D9-3679-48D9-A471-7E086E6A8E82}"/>
              </a:ext>
            </a:extLst>
          </p:cNvPr>
          <p:cNvSpPr/>
          <p:nvPr/>
        </p:nvSpPr>
        <p:spPr>
          <a:xfrm>
            <a:off x="660493" y="1501051"/>
            <a:ext cx="2773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SAMPLE: 1:100</a:t>
            </a:r>
          </a:p>
          <a:p>
            <a:endParaRPr lang="en-US" dirty="0"/>
          </a:p>
          <a:p>
            <a:r>
              <a:rPr lang="en-US" dirty="0"/>
              <a:t>HOLD OUT SAMPLE: 101:115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44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C8F2A-E7AC-41F0-96AF-4D8E9E8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29" y="1440117"/>
            <a:ext cx="8643256" cy="4688966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753FF18-D4A4-4BA5-976A-72F91CB2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241280" cy="587584"/>
          </a:xfrm>
        </p:spPr>
        <p:txBody>
          <a:bodyPr>
            <a:normAutofit/>
          </a:bodyPr>
          <a:lstStyle/>
          <a:p>
            <a:r>
              <a:rPr lang="en-US" dirty="0"/>
              <a:t>ARIMAX: CLOSE PRICE VS MACD &amp; MARKET SENTIMENTS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C8708-603A-410D-9C41-D783238F6B1D}"/>
              </a:ext>
            </a:extLst>
          </p:cNvPr>
          <p:cNvSpPr/>
          <p:nvPr/>
        </p:nvSpPr>
        <p:spPr>
          <a:xfrm>
            <a:off x="1012371" y="1899700"/>
            <a:ext cx="15566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Coefficients are statistically significant</a:t>
            </a:r>
          </a:p>
          <a:p>
            <a:endParaRPr lang="en-US" dirty="0"/>
          </a:p>
          <a:p>
            <a:r>
              <a:rPr lang="en-US" b="1" dirty="0"/>
              <a:t>What’s the inference?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9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753FF18-D4A4-4BA5-976A-72F91CB2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2946400" cy="587584"/>
          </a:xfrm>
        </p:spPr>
        <p:txBody>
          <a:bodyPr>
            <a:normAutofit/>
          </a:bodyPr>
          <a:lstStyle/>
          <a:p>
            <a:r>
              <a:rPr lang="en-US" dirty="0"/>
              <a:t>BOX-LJUNG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C8708-603A-410D-9C41-D783238F6B1D}"/>
              </a:ext>
            </a:extLst>
          </p:cNvPr>
          <p:cNvSpPr/>
          <p:nvPr/>
        </p:nvSpPr>
        <p:spPr>
          <a:xfrm>
            <a:off x="1012370" y="1899700"/>
            <a:ext cx="2330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do you guys infer?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E42AD-F7F6-4043-877A-E798061A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68" y="840079"/>
            <a:ext cx="6753361" cy="51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753FF18-D4A4-4BA5-976A-72F91CB2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5070"/>
            <a:ext cx="9631680" cy="765385"/>
          </a:xfrm>
        </p:spPr>
        <p:txBody>
          <a:bodyPr>
            <a:normAutofit fontScale="90000"/>
          </a:bodyPr>
          <a:lstStyle/>
          <a:p>
            <a:r>
              <a:rPr lang="en-US" dirty="0"/>
              <a:t>ARIMAX: CLOSE PRICE VS MACD &amp; LAGGED MARKET SENTIMENTS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C8708-603A-410D-9C41-D783238F6B1D}"/>
              </a:ext>
            </a:extLst>
          </p:cNvPr>
          <p:cNvSpPr/>
          <p:nvPr/>
        </p:nvSpPr>
        <p:spPr>
          <a:xfrm>
            <a:off x="1012371" y="1899700"/>
            <a:ext cx="15566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Earlier </a:t>
            </a:r>
            <a:r>
              <a:rPr lang="en-US" dirty="0" err="1"/>
              <a:t>aic</a:t>
            </a:r>
            <a:r>
              <a:rPr lang="en-US" dirty="0"/>
              <a:t>: 1556.85</a:t>
            </a:r>
          </a:p>
          <a:p>
            <a:endParaRPr lang="en-US" dirty="0"/>
          </a:p>
          <a:p>
            <a:r>
              <a:rPr lang="en-US" b="1" dirty="0" err="1"/>
              <a:t>aic</a:t>
            </a:r>
            <a:r>
              <a:rPr lang="en-US" b="1" dirty="0"/>
              <a:t> has increased </a:t>
            </a:r>
            <a:r>
              <a:rPr lang="en-US" dirty="0"/>
              <a:t>as compared to model with MACD &amp; Market sentiments</a:t>
            </a:r>
          </a:p>
          <a:p>
            <a:endParaRPr lang="en-US" dirty="0"/>
          </a:p>
          <a:p>
            <a:r>
              <a:rPr lang="en-US" b="1" dirty="0"/>
              <a:t>What do you infer?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8F53B-A628-493D-8991-AF46E715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09" y="1530455"/>
            <a:ext cx="8505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3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868D9-3E7A-4373-8E43-901B36F5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517650"/>
            <a:ext cx="8286750" cy="240030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0B8AC771-6CE9-48A5-9CCF-B3EE0CE06F1E}"/>
              </a:ext>
            </a:extLst>
          </p:cNvPr>
          <p:cNvSpPr txBox="1">
            <a:spLocks/>
          </p:cNvSpPr>
          <p:nvPr/>
        </p:nvSpPr>
        <p:spPr>
          <a:xfrm>
            <a:off x="972234" y="932710"/>
            <a:ext cx="9512886" cy="48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SCRAPING NEWS DATA FROM AVAILABLE LINKS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83A29-62BA-4851-B957-B8987B18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00"/>
          <a:stretch/>
        </p:blipFill>
        <p:spPr>
          <a:xfrm>
            <a:off x="972234" y="3830320"/>
            <a:ext cx="9715500" cy="83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A9B03-FE25-4F76-9E4D-E46DE9605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954065" y="2534413"/>
            <a:ext cx="6575996" cy="1200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1A8B1-19F9-4731-B056-9023A117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34" y="4544695"/>
            <a:ext cx="42005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0B8AC771-6CE9-48A5-9CCF-B3EE0CE06F1E}"/>
              </a:ext>
            </a:extLst>
          </p:cNvPr>
          <p:cNvSpPr txBox="1">
            <a:spLocks/>
          </p:cNvSpPr>
          <p:nvPr/>
        </p:nvSpPr>
        <p:spPr>
          <a:xfrm>
            <a:off x="972234" y="932710"/>
            <a:ext cx="9512886" cy="48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SCRAPING NEWS ARTICLES FROM AVAILABLE LINKS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28A3-7F9E-419B-A20D-C66403E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95" y="1422400"/>
            <a:ext cx="8054749" cy="47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1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0B8AC771-6CE9-48A5-9CCF-B3EE0CE06F1E}"/>
              </a:ext>
            </a:extLst>
          </p:cNvPr>
          <p:cNvSpPr txBox="1">
            <a:spLocks/>
          </p:cNvSpPr>
          <p:nvPr/>
        </p:nvSpPr>
        <p:spPr>
          <a:xfrm>
            <a:off x="972234" y="932710"/>
            <a:ext cx="9512886" cy="4896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SCRAPING NEWS ARTICLES FROM AVAILABLE LINKS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8BDB6-DB23-40E8-8017-D8397157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554480"/>
            <a:ext cx="620077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D35A7D-2A61-4A8C-A69F-63E204CA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2316480"/>
            <a:ext cx="50673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F9BD5-7613-43BF-B012-26C473F9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34" y="3078480"/>
            <a:ext cx="8364806" cy="31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1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AIM OF THE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17A79-CB33-4C32-BC0D-2A6DB485F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89"/>
          <a:stretch/>
        </p:blipFill>
        <p:spPr>
          <a:xfrm>
            <a:off x="6871018" y="1153963"/>
            <a:ext cx="4578168" cy="45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9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312" y="3767274"/>
            <a:ext cx="10113645" cy="743682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22CA87-7C28-4C05-A327-B1ECE1FA5658}"/>
              </a:ext>
            </a:extLst>
          </p:cNvPr>
          <p:cNvSpPr txBox="1">
            <a:spLocks/>
          </p:cNvSpPr>
          <p:nvPr/>
        </p:nvSpPr>
        <p:spPr>
          <a:xfrm>
            <a:off x="1097280" y="2792003"/>
            <a:ext cx="10058400" cy="127399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728796" cy="1292750"/>
          </a:xfrm>
        </p:spPr>
        <p:txBody>
          <a:bodyPr/>
          <a:lstStyle/>
          <a:p>
            <a:r>
              <a:rPr lang="en-US" dirty="0"/>
              <a:t>SENTIMENT ANALYSIS:</a:t>
            </a:r>
            <a:br>
              <a:rPr lang="en-US" dirty="0"/>
            </a:br>
            <a:r>
              <a:rPr lang="en-US" dirty="0"/>
              <a:t>THE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Input Variables- Sensex Related NEWS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Output- Daily Average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Techniques- </a:t>
            </a:r>
          </a:p>
          <a:p>
            <a:pPr marL="630238" indent="-285750">
              <a:buFont typeface="Wingdings" panose="05000000000000000000" pitchFamily="2" charset="2"/>
              <a:buChar char="Ø"/>
            </a:pPr>
            <a:r>
              <a:rPr lang="en-US" sz="1800" dirty="0"/>
              <a:t>Web Scraping to extract raw NEWS Headlines</a:t>
            </a:r>
          </a:p>
          <a:p>
            <a:pPr marL="630238" indent="-285750">
              <a:buFont typeface="Wingdings" panose="05000000000000000000" pitchFamily="2" charset="2"/>
              <a:buChar char="Ø"/>
            </a:pPr>
            <a:r>
              <a:rPr lang="en-US" sz="1800" dirty="0"/>
              <a:t>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6F2AE-5087-43AA-8746-A9E01BB6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89" y="1035316"/>
            <a:ext cx="6265241" cy="47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728796" cy="1292750"/>
          </a:xfrm>
        </p:spPr>
        <p:txBody>
          <a:bodyPr/>
          <a:lstStyle/>
          <a:p>
            <a:r>
              <a:rPr lang="en-US" dirty="0"/>
              <a:t>PRE-PROCESSING</a:t>
            </a:r>
            <a:br>
              <a:rPr lang="en-US" dirty="0"/>
            </a:br>
            <a:r>
              <a:rPr lang="en-US" dirty="0"/>
              <a:t>THE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Sources- ET &amp; BL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6 Months daily Headlines data (April-Oct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Pre-process the data - get relevant NEWS headlines &amp; clean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Remove duplicate headlines – can use links specific to stock to scrape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Remove advertisements &amp; other unnecessary text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DF851-49A9-44F8-9D34-FF2322B2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63" y="662524"/>
            <a:ext cx="5897562" cy="5532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C09F2A-68C8-4184-9134-7D045478B864}"/>
              </a:ext>
            </a:extLst>
          </p:cNvPr>
          <p:cNvSpPr/>
          <p:nvPr/>
        </p:nvSpPr>
        <p:spPr>
          <a:xfrm>
            <a:off x="5577840" y="4622381"/>
            <a:ext cx="5979160" cy="508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AC113-0B3D-4BD2-930B-3C13D2CC4F07}"/>
              </a:ext>
            </a:extLst>
          </p:cNvPr>
          <p:cNvSpPr/>
          <p:nvPr/>
        </p:nvSpPr>
        <p:spPr>
          <a:xfrm>
            <a:off x="5577840" y="3557704"/>
            <a:ext cx="5979160" cy="790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8BD41-4E2D-4F57-8383-99AED3E1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3003722"/>
            <a:ext cx="6391910" cy="32204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4DD2A-A6D5-41BA-8CB5-0DE6B9CF04FC}"/>
              </a:ext>
            </a:extLst>
          </p:cNvPr>
          <p:cNvSpPr/>
          <p:nvPr/>
        </p:nvSpPr>
        <p:spPr>
          <a:xfrm>
            <a:off x="5433060" y="4151485"/>
            <a:ext cx="3912870" cy="59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5D6F3-ECD1-4EC6-9ABC-D756C6C7ABC5}"/>
              </a:ext>
            </a:extLst>
          </p:cNvPr>
          <p:cNvSpPr/>
          <p:nvPr/>
        </p:nvSpPr>
        <p:spPr>
          <a:xfrm>
            <a:off x="5433060" y="4786802"/>
            <a:ext cx="5643196" cy="59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45599-BCC7-4DD7-BC1A-A0BB9650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495" y="5376559"/>
            <a:ext cx="6619875" cy="857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5E9686-BD69-46FD-92C4-244ECBF329E6}"/>
              </a:ext>
            </a:extLst>
          </p:cNvPr>
          <p:cNvSpPr/>
          <p:nvPr/>
        </p:nvSpPr>
        <p:spPr>
          <a:xfrm>
            <a:off x="5344478" y="5395926"/>
            <a:ext cx="6089967" cy="222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93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36674-B9E2-4615-AA72-2AAC288E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9" y="1530455"/>
            <a:ext cx="10092753" cy="2442105"/>
          </a:xfrm>
          <a:prstGeom prst="rect">
            <a:avLst/>
          </a:prstGeom>
          <a:noFill/>
          <a:ln>
            <a:solidFill>
              <a:srgbClr val="191919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anchor="ctr">
            <a:normAutofit/>
          </a:bodyPr>
          <a:lstStyle/>
          <a:p>
            <a:r>
              <a:rPr lang="en-US" dirty="0"/>
              <a:t>SENTIMENT ANALYSIS: UNDERSTANDING THE R-CODE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55F194-4699-4839-BCC7-1605D77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37" y="1900720"/>
            <a:ext cx="10236593" cy="4327554"/>
          </a:xfrm>
          <a:prstGeom prst="rect">
            <a:avLst/>
          </a:prstGeom>
          <a:noFill/>
          <a:ln>
            <a:solidFill>
              <a:srgbClr val="191919"/>
            </a:solidFill>
          </a:ln>
        </p:spPr>
      </p:pic>
    </p:spTree>
    <p:extLst>
      <p:ext uri="{BB962C8B-B14F-4D97-AF65-F5344CB8AC3E}">
        <p14:creationId xmlns:p14="http://schemas.microsoft.com/office/powerpoint/2010/main" val="28415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68D97-583C-4EA1-9191-08E03103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6715"/>
            <a:ext cx="6829425" cy="47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12ABBA-00FF-420A-A04B-A4C227B7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59225"/>
            <a:ext cx="6191250" cy="324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222C9-2331-4151-BAF7-EBB9EC13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5429567"/>
            <a:ext cx="6896100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DB735-D82C-4DEE-B769-D85342189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705" y="1478743"/>
            <a:ext cx="2091055" cy="4634719"/>
          </a:xfrm>
          <a:prstGeom prst="rect">
            <a:avLst/>
          </a:prstGeom>
          <a:ln>
            <a:solidFill>
              <a:srgbClr val="19191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5CCE2-0E6B-40D7-A844-58F4DC86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414" y="4296092"/>
            <a:ext cx="6272803" cy="1064855"/>
          </a:xfrm>
          <a:prstGeom prst="rect">
            <a:avLst/>
          </a:prstGeom>
          <a:ln>
            <a:solidFill>
              <a:srgbClr val="191919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E789E-FEF6-43B8-B5E3-04318D982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414" y="4648472"/>
            <a:ext cx="6572250" cy="1057275"/>
          </a:xfrm>
          <a:prstGeom prst="rect">
            <a:avLst/>
          </a:prstGeom>
          <a:noFill/>
          <a:ln>
            <a:solidFill>
              <a:srgbClr val="191919"/>
            </a:solidFill>
          </a:ln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42C15B50-C8DD-442D-A49C-7937AF38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anchor="ctr">
            <a:normAutofit/>
          </a:bodyPr>
          <a:lstStyle/>
          <a:p>
            <a:r>
              <a:rPr lang="en-US" dirty="0"/>
              <a:t>SENTIMENT ANALYSIS: UNDERSTANDING THE R-CODE</a:t>
            </a:r>
          </a:p>
        </p:txBody>
      </p:sp>
    </p:spTree>
    <p:extLst>
      <p:ext uri="{BB962C8B-B14F-4D97-AF65-F5344CB8AC3E}">
        <p14:creationId xmlns:p14="http://schemas.microsoft.com/office/powerpoint/2010/main" val="18509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728796" cy="757977"/>
          </a:xfrm>
        </p:spPr>
        <p:txBody>
          <a:bodyPr/>
          <a:lstStyle/>
          <a:p>
            <a:r>
              <a:rPr lang="en-US" dirty="0"/>
              <a:t>SENSEX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1700847"/>
            <a:ext cx="4157296" cy="42142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Source- Moneycontrol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6 Months daily data (April-Oct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Literature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stock price data available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MACD Indicator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14 Day Relative Strength Index (RSI)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14 Day Stochastic Oscillator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6EAC9-1BE5-4E4A-8FD6-A62859D58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3858E-FF98-4B06-860C-73C9B282A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041" y="650730"/>
            <a:ext cx="5172075" cy="5553075"/>
          </a:xfrm>
          <a:prstGeom prst="rect">
            <a:avLst/>
          </a:prstGeom>
        </p:spPr>
      </p:pic>
      <p:graphicFrame>
        <p:nvGraphicFramePr>
          <p:cNvPr id="7" name="Object 6">
            <a:hlinkClick r:id="" action="ppaction://ole?verb=1"/>
            <a:extLst>
              <a:ext uri="{FF2B5EF4-FFF2-40B4-BE49-F238E27FC236}">
                <a16:creationId xmlns:a16="http://schemas.microsoft.com/office/drawing/2014/main" id="{30CC7DA8-5759-45A2-A851-4075EBB92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17014"/>
              </p:ext>
            </p:extLst>
          </p:nvPr>
        </p:nvGraphicFramePr>
        <p:xfrm>
          <a:off x="4895850" y="45275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" name="Worksheet" showAsIcon="1" r:id="rId7" imgW="914400" imgH="806400" progId="Excel.Sheet.12">
                  <p:embed/>
                </p:oleObj>
              </mc:Choice>
              <mc:Fallback>
                <p:oleObj name="Worksheet" showAsIcon="1" r:id="rId7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5850" y="45275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AE034FF9-8F0F-4132-A20F-2A7709018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83609"/>
              </p:ext>
            </p:extLst>
          </p:nvPr>
        </p:nvGraphicFramePr>
        <p:xfrm>
          <a:off x="3560152" y="271113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Acrobat Document" showAsIcon="1" r:id="rId9" imgW="914597" imgH="806406" progId="AcroExch.Document.11">
                  <p:embed/>
                </p:oleObj>
              </mc:Choice>
              <mc:Fallback>
                <p:oleObj name="Acrobat Document" showAsIcon="1" r:id="rId9" imgW="914597" imgH="80640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60152" y="271113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47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86AC3-E336-4449-BDFB-47D037EA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8" y="108574"/>
            <a:ext cx="5096892" cy="412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34DEF-2682-4AEF-8AD8-B56705EB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2" y="108574"/>
            <a:ext cx="5134028" cy="420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2BC29-D623-414A-BC74-DCD068F7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85" y="2767992"/>
            <a:ext cx="4905696" cy="39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Office PowerPoint</Application>
  <PresentationFormat>Widescreen</PresentationFormat>
  <Paragraphs>141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RetrospectVTI</vt:lpstr>
      <vt:lpstr>Worksheet</vt:lpstr>
      <vt:lpstr>Acrobat Document</vt:lpstr>
      <vt:lpstr>Packager Shell Object</vt:lpstr>
      <vt:lpstr>INTEGRATING MARKET SENTIMENTS WITH ARIMA/ARIMAX</vt:lpstr>
      <vt:lpstr>WHAT WILL YOU LEARN?</vt:lpstr>
      <vt:lpstr>Understanding  THE AIM OF THE PROJECT</vt:lpstr>
      <vt:lpstr>SENTIMENT ANALYSIS: THE DATA</vt:lpstr>
      <vt:lpstr>PRE-PROCESSING THE DATA</vt:lpstr>
      <vt:lpstr>SENTIMENT ANALYSIS: UNDERSTANDING THE R-CODE</vt:lpstr>
      <vt:lpstr>SENTIMENT ANALYSIS: UNDERSTANDING THE R-CODE</vt:lpstr>
      <vt:lpstr>SENSEX DATA</vt:lpstr>
      <vt:lpstr>PowerPoint Presentation</vt:lpstr>
      <vt:lpstr>LINEAR REGRESSION: Close ~ MACD</vt:lpstr>
      <vt:lpstr>LINEAR REGRESSION: Close ~ 14 Day RSI</vt:lpstr>
      <vt:lpstr>LINEAR REGRESSION: Close ~ 14 Day S.O.</vt:lpstr>
      <vt:lpstr>MULTIPLE REGRESSION: Close ~  MACD &amp;14 Day RSI</vt:lpstr>
      <vt:lpstr>COMBINING THE DATA</vt:lpstr>
      <vt:lpstr>ARIMA MODEL</vt:lpstr>
      <vt:lpstr>CONFIRMING NON-STATIONARITY</vt:lpstr>
      <vt:lpstr>TREND DIFFERENCING</vt:lpstr>
      <vt:lpstr>SEASONAL DIFFERENCING</vt:lpstr>
      <vt:lpstr>ARIMA(1,0,1)(1,1,1)</vt:lpstr>
      <vt:lpstr>ARIMA(1,0,0)(0,1,1)</vt:lpstr>
      <vt:lpstr>BOX-LJUNG TEST</vt:lpstr>
      <vt:lpstr>PLOT OF RESIDUALS</vt:lpstr>
      <vt:lpstr>PowerPoint Presentation</vt:lpstr>
      <vt:lpstr>ARIMAX: CLOSE PRICE VS MACD &amp; MARKET SENTIMENTS</vt:lpstr>
      <vt:lpstr>BOX-LJUNG TEST</vt:lpstr>
      <vt:lpstr>ARIMAX: CLOSE PRICE VS MACD &amp; LAGGED MARKET SENTIMENTS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2020-08-02T14:21:08Z</dcterms:created>
  <dcterms:modified xsi:type="dcterms:W3CDTF">2020-08-03T11:51:59Z</dcterms:modified>
</cp:coreProperties>
</file>